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975" autoAdjust="0"/>
    <p:restoredTop sz="94660"/>
  </p:normalViewPr>
  <p:slideViewPr>
    <p:cSldViewPr snapToGrid="0">
      <p:cViewPr varScale="1">
        <p:scale>
          <a:sx n="61" d="100"/>
          <a:sy n="61" d="100"/>
        </p:scale>
        <p:origin x="-15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E503759-F867-4E40-9C9A-C35466D5E75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2CEB7FFA-78B4-408F-AEBB-EB2F77B95B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E6ED74C1-1C84-4F8E-8CE7-441C26A77239}"/>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5" name="Segnaposto piè di pagina 4">
            <a:extLst>
              <a:ext uri="{FF2B5EF4-FFF2-40B4-BE49-F238E27FC236}">
                <a16:creationId xmlns:a16="http://schemas.microsoft.com/office/drawing/2014/main" xmlns="" id="{71410F25-5725-401A-998B-1C88DB96E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7B188F89-5C81-45A2-8FBA-4287DE7F58E9}"/>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249955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00BD2DD-B477-4A21-9D0E-679D6A97FF6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6C362D8F-8FFE-4ECA-968E-164B5F45957B}"/>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B7664EBE-13C2-4665-99FA-5554F87699C7}"/>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5" name="Segnaposto piè di pagina 4">
            <a:extLst>
              <a:ext uri="{FF2B5EF4-FFF2-40B4-BE49-F238E27FC236}">
                <a16:creationId xmlns:a16="http://schemas.microsoft.com/office/drawing/2014/main" xmlns="" id="{28C464D5-CFFD-49F2-9DFB-E322A5C69F0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9F02D463-FDC8-419D-BD81-21B3B0768AD1}"/>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61205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90E8670E-337F-46B6-B6CF-5E85B56B322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99141E25-F19E-4D62-852B-A298E401CAA1}"/>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98B6490C-05D7-46B7-83DA-BFBEF5DA7577}"/>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5" name="Segnaposto piè di pagina 4">
            <a:extLst>
              <a:ext uri="{FF2B5EF4-FFF2-40B4-BE49-F238E27FC236}">
                <a16:creationId xmlns:a16="http://schemas.microsoft.com/office/drawing/2014/main" xmlns="" id="{29C16946-951B-445B-AAA3-BBE74E975F8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E468F407-1BE6-408E-B975-F43A9CD90EDC}"/>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2387013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996A499-D407-49C2-BED8-91DEC6A6CCA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1D719ED2-2545-472A-8B29-B2D013763B6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1C029A19-5CDD-42FF-8AD9-0D745B76B9E6}"/>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5" name="Segnaposto piè di pagina 4">
            <a:extLst>
              <a:ext uri="{FF2B5EF4-FFF2-40B4-BE49-F238E27FC236}">
                <a16:creationId xmlns:a16="http://schemas.microsoft.com/office/drawing/2014/main" xmlns="" id="{C47A27F3-BDE5-4EB7-B3A7-735739F18D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A2A419E-5562-4443-BDD7-2ED1C336E4C9}"/>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259204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BB77456-8C5A-4655-82A5-32B93192C90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6565E5C2-4BA4-4AF4-85D0-D6EC3DDE86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4B00AFC4-DCC1-4B00-9301-E296DAF854F1}"/>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5" name="Segnaposto piè di pagina 4">
            <a:extLst>
              <a:ext uri="{FF2B5EF4-FFF2-40B4-BE49-F238E27FC236}">
                <a16:creationId xmlns:a16="http://schemas.microsoft.com/office/drawing/2014/main" xmlns="" id="{27CF4AEE-A488-427D-B783-8190333BA1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C43F79A5-DA94-4982-9591-44A1C3CF7662}"/>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1947774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0F5AEB1-B0D2-4DC3-A05C-4B5DEE6E047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744C9CD9-2BC0-4F95-94E6-892430A211A7}"/>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D5E092EA-961B-4F8C-8602-630FEB0D691B}"/>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CC772FA2-F3BE-4D99-AB80-90E7AE4CA235}"/>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6" name="Segnaposto piè di pagina 5">
            <a:extLst>
              <a:ext uri="{FF2B5EF4-FFF2-40B4-BE49-F238E27FC236}">
                <a16:creationId xmlns:a16="http://schemas.microsoft.com/office/drawing/2014/main" xmlns="" id="{8D786390-F026-4A89-920A-628BC7AD097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59FF0B05-492B-4AE0-A981-E555AD465245}"/>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47422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1DF083C-4022-44AE-A40D-F112BAA167D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EA2F1915-08E2-4542-859C-E71E796D11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75E0A4ED-EB49-4DFA-B335-D72D07E89E83}"/>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A7F036E7-81A6-43EF-A969-23C30ECB34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E9CFFDD9-80BB-4611-BC64-5A654B1C3BC4}"/>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09A7DCC0-610F-4FC8-8514-32012FBEDC62}"/>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8" name="Segnaposto piè di pagina 7">
            <a:extLst>
              <a:ext uri="{FF2B5EF4-FFF2-40B4-BE49-F238E27FC236}">
                <a16:creationId xmlns:a16="http://schemas.microsoft.com/office/drawing/2014/main" xmlns="" id="{C4396D86-410A-4902-9B85-4806E011A61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E79CF33A-F35A-42CE-83DE-3D129C9E5CD4}"/>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4241320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CCFD5E3-CC6C-4383-A06E-8FF72888E18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2FDD0C9C-58C4-4E12-BB01-DBB495FE0B92}"/>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4" name="Segnaposto piè di pagina 3">
            <a:extLst>
              <a:ext uri="{FF2B5EF4-FFF2-40B4-BE49-F238E27FC236}">
                <a16:creationId xmlns:a16="http://schemas.microsoft.com/office/drawing/2014/main" xmlns="" id="{3F71E4BD-11AB-40F9-BDAE-38BFE818D08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CD810553-BC4A-4E48-8C67-EDC22A6162CF}"/>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419822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5C80B9A3-56DD-4850-8B65-DD5F2EECD66B}"/>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3" name="Segnaposto piè di pagina 2">
            <a:extLst>
              <a:ext uri="{FF2B5EF4-FFF2-40B4-BE49-F238E27FC236}">
                <a16:creationId xmlns:a16="http://schemas.microsoft.com/office/drawing/2014/main" xmlns="" id="{A41F5970-DE33-4915-8B8D-FB0B9C44815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E72FACCC-D82E-46A3-B3A7-6F53792F4D75}"/>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742303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E3E90FD-837D-496D-87E2-CD533CB2EF2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B0B62D26-01CC-4517-BB40-3D06C2C50E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DACFDA4B-28B8-4C80-861F-7F0860C0A2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3389C0FC-780A-4BFA-9796-03C36234BBC4}"/>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6" name="Segnaposto piè di pagina 5">
            <a:extLst>
              <a:ext uri="{FF2B5EF4-FFF2-40B4-BE49-F238E27FC236}">
                <a16:creationId xmlns:a16="http://schemas.microsoft.com/office/drawing/2014/main" xmlns="" id="{56EEF15C-529B-4458-99A8-3E510B7E9EC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9B5901EA-9C56-4756-8932-02641F2850AA}"/>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13926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4B76B77-D60C-4B2F-9663-965F8AA9AFD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FF08F5D5-5618-4BFC-9295-6F39762C18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AEB3DA84-B37B-4FFC-A255-8332608C8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DA30A23A-4658-4492-B819-23C0B7419D27}"/>
              </a:ext>
            </a:extLst>
          </p:cNvPr>
          <p:cNvSpPr>
            <a:spLocks noGrp="1"/>
          </p:cNvSpPr>
          <p:nvPr>
            <p:ph type="dt" sz="half" idx="10"/>
          </p:nvPr>
        </p:nvSpPr>
        <p:spPr/>
        <p:txBody>
          <a:bodyPr/>
          <a:lstStyle/>
          <a:p>
            <a:fld id="{3D7D7F1D-28CB-421C-8192-6EB59FB2D040}" type="datetimeFigureOut">
              <a:rPr lang="it-IT" smtClean="0"/>
              <a:pPr/>
              <a:t>14/02/2018</a:t>
            </a:fld>
            <a:endParaRPr lang="it-IT"/>
          </a:p>
        </p:txBody>
      </p:sp>
      <p:sp>
        <p:nvSpPr>
          <p:cNvPr id="6" name="Segnaposto piè di pagina 5">
            <a:extLst>
              <a:ext uri="{FF2B5EF4-FFF2-40B4-BE49-F238E27FC236}">
                <a16:creationId xmlns:a16="http://schemas.microsoft.com/office/drawing/2014/main" xmlns="" id="{FDB9A000-25A0-44CD-A49F-8FD9689AFF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A8AFBA17-57BE-4F54-8627-A3423CB22D56}"/>
              </a:ext>
            </a:extLst>
          </p:cNvPr>
          <p:cNvSpPr>
            <a:spLocks noGrp="1"/>
          </p:cNvSpPr>
          <p:nvPr>
            <p:ph type="sldNum" sz="quarter" idx="12"/>
          </p:nvPr>
        </p:nvSpPr>
        <p:spPr/>
        <p:txBody>
          <a:body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2622252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974C4CD7-5982-4DAA-BB4C-5F4B3EF807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85755619-B798-4416-84B1-9ACB82523F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D65305C7-BE51-4FDF-9F62-8B76AFFF77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D7F1D-28CB-421C-8192-6EB59FB2D040}" type="datetimeFigureOut">
              <a:rPr lang="it-IT" smtClean="0"/>
              <a:pPr/>
              <a:t>14/02/2018</a:t>
            </a:fld>
            <a:endParaRPr lang="it-IT"/>
          </a:p>
        </p:txBody>
      </p:sp>
      <p:sp>
        <p:nvSpPr>
          <p:cNvPr id="5" name="Segnaposto piè di pagina 4">
            <a:extLst>
              <a:ext uri="{FF2B5EF4-FFF2-40B4-BE49-F238E27FC236}">
                <a16:creationId xmlns:a16="http://schemas.microsoft.com/office/drawing/2014/main" xmlns="" id="{B4251079-9BA0-4E46-A556-8C944CDE5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B9204AD2-A15D-471E-B44D-914C6BF68B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29722-2DDD-408A-8769-110E38D02EE8}" type="slidenum">
              <a:rPr lang="it-IT" smtClean="0"/>
              <a:pPr/>
              <a:t>‹N›</a:t>
            </a:fld>
            <a:endParaRPr lang="it-IT"/>
          </a:p>
        </p:txBody>
      </p:sp>
    </p:spTree>
    <p:extLst>
      <p:ext uri="{BB962C8B-B14F-4D97-AF65-F5344CB8AC3E}">
        <p14:creationId xmlns:p14="http://schemas.microsoft.com/office/powerpoint/2010/main" xmlns="" val="2578481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mattiussiecologia.com/var/mattiussiecologia/storage/images/home_life/composter/composter_310/1409-35-ita-IT/composter_310_prodotto.jpg">
            <a:extLst>
              <a:ext uri="{FF2B5EF4-FFF2-40B4-BE49-F238E27FC236}">
                <a16:creationId xmlns:a16="http://schemas.microsoft.com/office/drawing/2014/main" xmlns="" id="{A1427ED9-D44D-473C-AF33-01137A1B853C}"/>
              </a:ext>
            </a:extLst>
          </p:cNvPr>
          <p:cNvPicPr>
            <a:picLocks noChangeAspect="1" noChangeArrowheads="1"/>
          </p:cNvPicPr>
          <p:nvPr/>
        </p:nvPicPr>
        <p:blipFill>
          <a:blip r:embed="rId2" cstate="print"/>
          <a:srcRect/>
          <a:stretch>
            <a:fillRect/>
          </a:stretch>
        </p:blipFill>
        <p:spPr bwMode="auto">
          <a:xfrm>
            <a:off x="8457411" y="5132735"/>
            <a:ext cx="1620179" cy="1458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ttangolo 5">
            <a:extLst>
              <a:ext uri="{FF2B5EF4-FFF2-40B4-BE49-F238E27FC236}">
                <a16:creationId xmlns:a16="http://schemas.microsoft.com/office/drawing/2014/main" xmlns="" id="{4F4B5F41-32BC-4D97-9E7F-E2C9DF94D512}"/>
              </a:ext>
            </a:extLst>
          </p:cNvPr>
          <p:cNvSpPr/>
          <p:nvPr/>
        </p:nvSpPr>
        <p:spPr>
          <a:xfrm>
            <a:off x="6405054" y="1204244"/>
            <a:ext cx="5359789" cy="91440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chemeClr val="accent6">
                    <a:lumMod val="50000"/>
                  </a:schemeClr>
                </a:solidFill>
              </a:rPr>
              <a:t>Compostare significa risparmiare</a:t>
            </a:r>
          </a:p>
          <a:p>
            <a:pPr algn="ctr"/>
            <a:r>
              <a:rPr lang="it-IT" sz="2000" i="1" dirty="0">
                <a:solidFill>
                  <a:schemeClr val="accent6">
                    <a:lumMod val="50000"/>
                  </a:schemeClr>
                </a:solidFill>
              </a:rPr>
              <a:t>Piccola guida al compostaggio domestico</a:t>
            </a:r>
          </a:p>
        </p:txBody>
      </p:sp>
      <p:sp>
        <p:nvSpPr>
          <p:cNvPr id="7" name="Rettangolo 6">
            <a:extLst>
              <a:ext uri="{FF2B5EF4-FFF2-40B4-BE49-F238E27FC236}">
                <a16:creationId xmlns:a16="http://schemas.microsoft.com/office/drawing/2014/main" xmlns="" id="{FB68596C-E940-472C-988F-5D6B8C90DCD0}"/>
              </a:ext>
            </a:extLst>
          </p:cNvPr>
          <p:cNvSpPr/>
          <p:nvPr/>
        </p:nvSpPr>
        <p:spPr>
          <a:xfrm>
            <a:off x="6449386" y="2296009"/>
            <a:ext cx="5359784" cy="1200329"/>
          </a:xfrm>
          <a:prstGeom prst="rect">
            <a:avLst/>
          </a:prstGeom>
        </p:spPr>
        <p:txBody>
          <a:bodyPr wrap="square">
            <a:spAutoFit/>
          </a:bodyPr>
          <a:lstStyle/>
          <a:p>
            <a:pPr algn="just"/>
            <a:r>
              <a:rPr lang="it-IT" sz="1200" dirty="0"/>
              <a:t>In natura la sostanza organica prodotta e non più "utile" alla vita (foglie secche, feci, spoglie di animali, ecc.) viene decomposta dai microrganismi presenti nel terreno che la restituiscono al ciclo naturale. Le componenti meno degradabili rimaste costituiscono l'humus, prezioso per la crescita di altri vegetali. L'humus può essere considerato una vera e propria riserva di nutrimento per le piante assicurando la fertilità costante del suolo</a:t>
            </a:r>
          </a:p>
        </p:txBody>
      </p:sp>
      <p:sp>
        <p:nvSpPr>
          <p:cNvPr id="8" name="Rettangolo 7">
            <a:extLst>
              <a:ext uri="{FF2B5EF4-FFF2-40B4-BE49-F238E27FC236}">
                <a16:creationId xmlns:a16="http://schemas.microsoft.com/office/drawing/2014/main" xmlns="" id="{B42331B6-6000-4642-AC95-7BC661857E03}"/>
              </a:ext>
            </a:extLst>
          </p:cNvPr>
          <p:cNvSpPr/>
          <p:nvPr/>
        </p:nvSpPr>
        <p:spPr>
          <a:xfrm>
            <a:off x="6499270" y="3509381"/>
            <a:ext cx="5265573" cy="1785104"/>
          </a:xfrm>
          <a:prstGeom prst="rect">
            <a:avLst/>
          </a:prstGeom>
        </p:spPr>
        <p:txBody>
          <a:bodyPr wrap="square">
            <a:spAutoFit/>
          </a:bodyPr>
          <a:lstStyle/>
          <a:p>
            <a:pPr algn="ctr"/>
            <a:r>
              <a:rPr lang="it-IT" sz="1400" b="1" dirty="0">
                <a:solidFill>
                  <a:srgbClr val="C00000"/>
                </a:solidFill>
              </a:rPr>
              <a:t>I vantaggi del compostaggio</a:t>
            </a:r>
          </a:p>
          <a:p>
            <a:pPr>
              <a:buFont typeface="Arial" panose="020B0604020202020204" pitchFamily="34" charset="0"/>
              <a:buChar char="•"/>
            </a:pPr>
            <a:r>
              <a:rPr lang="it-IT" sz="1200" dirty="0"/>
              <a:t>Contribuire alla corretta gestione dei rifiuti, diminuendo lo smaltimento in discarica o in inceneritori.</a:t>
            </a:r>
          </a:p>
          <a:p>
            <a:pPr>
              <a:buFont typeface="Arial" panose="020B0604020202020204" pitchFamily="34" charset="0"/>
              <a:buChar char="•"/>
            </a:pPr>
            <a:r>
              <a:rPr lang="it-IT" sz="1200" dirty="0"/>
              <a:t>prevenire la produzione di inquinanti atmosferici che si genererebbero dalla bruciatura di questi scarti.</a:t>
            </a:r>
          </a:p>
          <a:p>
            <a:pPr>
              <a:buFont typeface="Arial" panose="020B0604020202020204" pitchFamily="34" charset="0"/>
              <a:buChar char="•"/>
            </a:pPr>
            <a:r>
              <a:rPr lang="it-IT" sz="1200" dirty="0"/>
              <a:t>garantire la fertilità del suolo nella forma più pregiata, quella organica; si tratta dunque di una scelta importantissima non solo per la corretta gestione dei problemi ambientali, ma anche per la massima salute e vitalità del nostro orto o giardino o delle nostre fioriture in vaso</a:t>
            </a:r>
          </a:p>
        </p:txBody>
      </p:sp>
      <p:sp>
        <p:nvSpPr>
          <p:cNvPr id="9" name="Rettangolo 8">
            <a:extLst>
              <a:ext uri="{FF2B5EF4-FFF2-40B4-BE49-F238E27FC236}">
                <a16:creationId xmlns:a16="http://schemas.microsoft.com/office/drawing/2014/main" xmlns="" id="{4FC87B48-F996-477F-96A1-45452447553D}"/>
              </a:ext>
            </a:extLst>
          </p:cNvPr>
          <p:cNvSpPr/>
          <p:nvPr/>
        </p:nvSpPr>
        <p:spPr>
          <a:xfrm>
            <a:off x="332937" y="414171"/>
            <a:ext cx="5261747" cy="6032421"/>
          </a:xfrm>
          <a:prstGeom prst="rect">
            <a:avLst/>
          </a:prstGeom>
        </p:spPr>
        <p:txBody>
          <a:bodyPr wrap="square">
            <a:spAutoFit/>
          </a:bodyPr>
          <a:lstStyle/>
          <a:p>
            <a:pPr algn="ctr"/>
            <a:r>
              <a:rPr lang="it-IT" sz="1600" b="1" dirty="0">
                <a:solidFill>
                  <a:srgbClr val="C00000"/>
                </a:solidFill>
              </a:rPr>
              <a:t>PROBLEMI E SOLUZIONI</a:t>
            </a:r>
          </a:p>
          <a:p>
            <a:endParaRPr lang="it-IT" sz="1000" b="1" dirty="0"/>
          </a:p>
          <a:p>
            <a:r>
              <a:rPr lang="it-IT" sz="1400" b="1" dirty="0">
                <a:solidFill>
                  <a:srgbClr val="C00000"/>
                </a:solidFill>
              </a:rPr>
              <a:t>Odori</a:t>
            </a:r>
          </a:p>
          <a:p>
            <a:endParaRPr lang="it-IT" sz="800" b="1" dirty="0">
              <a:solidFill>
                <a:srgbClr val="C00000"/>
              </a:solidFill>
            </a:endParaRPr>
          </a:p>
          <a:p>
            <a:pPr>
              <a:buFont typeface="Arial" panose="020B0604020202020204" pitchFamily="34" charset="0"/>
              <a:buChar char="•"/>
            </a:pPr>
            <a:r>
              <a:rPr lang="it-IT" sz="1200" dirty="0"/>
              <a:t>Problema: un compostaggio ben condotto non deve produrre odori sgradevoli.</a:t>
            </a:r>
          </a:p>
          <a:p>
            <a:pPr>
              <a:buFont typeface="Arial" panose="020B0604020202020204" pitchFamily="34" charset="0"/>
              <a:buChar char="•"/>
            </a:pPr>
            <a:r>
              <a:rPr lang="it-IT" sz="1200" dirty="0"/>
              <a:t>Causa: il sistema di trasformazione biologica che porta alla degradazione dello scarto organico si "inceppa" per due possibili ragioni: eccesso di azoto e liberazione dello stesso in forma ammoniacale (odore di urina); condizioni anaerobiche (cioè mancanza di ossigeno per scarsa porosità o eccesso di umidità) con putrefazioni e produzione di sostanze che producono odori.</a:t>
            </a:r>
          </a:p>
          <a:p>
            <a:pPr>
              <a:buFont typeface="Arial" panose="020B0604020202020204" pitchFamily="34" charset="0"/>
              <a:buChar char="•"/>
            </a:pPr>
            <a:r>
              <a:rPr lang="it-IT" sz="1200" dirty="0"/>
              <a:t>Soluzione: Miscelare con scarti secchi i rifiuti. Inserire alla base del </a:t>
            </a:r>
            <a:r>
              <a:rPr lang="it-IT" sz="1200" dirty="0" err="1"/>
              <a:t>composter</a:t>
            </a:r>
            <a:r>
              <a:rPr lang="it-IT" sz="1200" dirty="0"/>
              <a:t>, uno strato di 20-25 cm di ramaglie sminuzzate. Se necessario inserire scarti secchi ai rifiuti troppo umidi.</a:t>
            </a:r>
            <a:endParaRPr lang="it-IT" sz="1100" dirty="0"/>
          </a:p>
          <a:p>
            <a:r>
              <a:rPr lang="it-IT" sz="1400" b="1" dirty="0">
                <a:solidFill>
                  <a:srgbClr val="C00000"/>
                </a:solidFill>
              </a:rPr>
              <a:t>Moscerini</a:t>
            </a:r>
          </a:p>
          <a:p>
            <a:endParaRPr lang="it-IT" sz="800" b="1" dirty="0">
              <a:solidFill>
                <a:srgbClr val="C00000"/>
              </a:solidFill>
            </a:endParaRPr>
          </a:p>
          <a:p>
            <a:pPr>
              <a:buFont typeface="Arial" panose="020B0604020202020204" pitchFamily="34" charset="0"/>
              <a:buChar char="•"/>
            </a:pPr>
            <a:r>
              <a:rPr lang="it-IT" sz="1200" dirty="0"/>
              <a:t>Problema: non deve esserci presenza di moscerini.</a:t>
            </a:r>
          </a:p>
          <a:p>
            <a:pPr>
              <a:buFont typeface="Arial" panose="020B0604020202020204" pitchFamily="34" charset="0"/>
              <a:buChar char="•"/>
            </a:pPr>
            <a:r>
              <a:rPr lang="it-IT" sz="1200" dirty="0"/>
              <a:t>Causa: Scarti umidi non ricoperti.</a:t>
            </a:r>
          </a:p>
          <a:p>
            <a:pPr>
              <a:buFont typeface="Arial" panose="020B0604020202020204" pitchFamily="34" charset="0"/>
              <a:buChar char="•"/>
            </a:pPr>
            <a:r>
              <a:rPr lang="it-IT" sz="1200" dirty="0"/>
              <a:t>Soluzione: Miscelare con scarti secchi i rifiuti. Inserire alla base del </a:t>
            </a:r>
            <a:r>
              <a:rPr lang="it-IT" sz="1200" dirty="0" err="1"/>
              <a:t>composter</a:t>
            </a:r>
            <a:r>
              <a:rPr lang="it-IT" sz="1200" dirty="0"/>
              <a:t>, uno strato di 20-25 cm di ramaglie sminuzzate. Se necessario inserire scarti secchi ai rifiuti troppo umidi.</a:t>
            </a:r>
          </a:p>
          <a:p>
            <a:pPr>
              <a:buFont typeface="Arial" panose="020B0604020202020204" pitchFamily="34" charset="0"/>
              <a:buChar char="•"/>
            </a:pPr>
            <a:endParaRPr lang="it-IT" sz="800" dirty="0"/>
          </a:p>
          <a:p>
            <a:r>
              <a:rPr lang="it-IT" sz="1400" b="1" dirty="0">
                <a:solidFill>
                  <a:srgbClr val="C00000"/>
                </a:solidFill>
              </a:rPr>
              <a:t>Lombrichi</a:t>
            </a:r>
          </a:p>
          <a:p>
            <a:pPr>
              <a:buFont typeface="Arial" panose="020B0604020202020204" pitchFamily="34" charset="0"/>
              <a:buChar char="•"/>
            </a:pPr>
            <a:r>
              <a:rPr lang="it-IT" sz="1200" dirty="0"/>
              <a:t>Non rappresentano un problema, anzi sono utili perché facilitano la degradazione del materiale e ne favoriscono l'areazione.</a:t>
            </a:r>
          </a:p>
          <a:p>
            <a:pPr>
              <a:buFont typeface="Arial" panose="020B0604020202020204" pitchFamily="34" charset="0"/>
              <a:buChar char="•"/>
            </a:pPr>
            <a:r>
              <a:rPr lang="it-IT" sz="1200" dirty="0"/>
              <a:t>Causa: Sono presenti a causa del contatto diretto con il terreno.</a:t>
            </a:r>
          </a:p>
          <a:p>
            <a:pPr>
              <a:buFont typeface="Arial" panose="020B0604020202020204" pitchFamily="34" charset="0"/>
              <a:buChar char="•"/>
            </a:pPr>
            <a:r>
              <a:rPr lang="it-IT" sz="1200" dirty="0"/>
              <a:t>Soluzione: Non è necessario adottare alcun provvedimento.</a:t>
            </a:r>
          </a:p>
          <a:p>
            <a:pPr>
              <a:buFont typeface="Arial" panose="020B0604020202020204" pitchFamily="34" charset="0"/>
              <a:buChar char="•"/>
            </a:pPr>
            <a:endParaRPr lang="it-IT" sz="800" dirty="0"/>
          </a:p>
          <a:p>
            <a:r>
              <a:rPr lang="it-IT" sz="1400" b="1" dirty="0">
                <a:solidFill>
                  <a:srgbClr val="C00000"/>
                </a:solidFill>
              </a:rPr>
              <a:t>Larve di insetti</a:t>
            </a:r>
          </a:p>
          <a:p>
            <a:pPr>
              <a:buFont typeface="Arial" panose="020B0604020202020204" pitchFamily="34" charset="0"/>
              <a:buChar char="•"/>
            </a:pPr>
            <a:r>
              <a:rPr lang="it-IT" sz="1200" dirty="0"/>
              <a:t>Non sono un vero problema perché le condizioni ambientali nel </a:t>
            </a:r>
            <a:r>
              <a:rPr lang="it-IT" sz="1200" dirty="0" err="1"/>
              <a:t>composter</a:t>
            </a:r>
            <a:r>
              <a:rPr lang="it-IT" sz="1200" dirty="0"/>
              <a:t> non ne permettono la trasformazione in insetti.</a:t>
            </a:r>
          </a:p>
          <a:p>
            <a:pPr>
              <a:buFont typeface="Arial" panose="020B0604020202020204" pitchFamily="34" charset="0"/>
              <a:buChar char="•"/>
            </a:pPr>
            <a:r>
              <a:rPr lang="it-IT" sz="1200" dirty="0"/>
              <a:t>Causa: eccessiva umidità.</a:t>
            </a:r>
          </a:p>
          <a:p>
            <a:pPr>
              <a:buFont typeface="Arial" panose="020B0604020202020204" pitchFamily="34" charset="0"/>
              <a:buChar char="•"/>
            </a:pPr>
            <a:r>
              <a:rPr lang="it-IT" sz="1200" dirty="0"/>
              <a:t>Soluzione: Aggiungere materiale secco</a:t>
            </a:r>
            <a:endParaRPr lang="it-IT" sz="2000" dirty="0"/>
          </a:p>
        </p:txBody>
      </p:sp>
      <p:sp>
        <p:nvSpPr>
          <p:cNvPr id="12" name="Rettangolo 11">
            <a:extLst>
              <a:ext uri="{FF2B5EF4-FFF2-40B4-BE49-F238E27FC236}">
                <a16:creationId xmlns:a16="http://schemas.microsoft.com/office/drawing/2014/main" xmlns="" id="{DC5FC057-3921-4800-A75B-45811F512850}"/>
              </a:ext>
            </a:extLst>
          </p:cNvPr>
          <p:cNvSpPr/>
          <p:nvPr/>
        </p:nvSpPr>
        <p:spPr>
          <a:xfrm>
            <a:off x="7290888" y="414171"/>
            <a:ext cx="1335505" cy="4238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dirty="0">
                <a:solidFill>
                  <a:schemeClr val="accent6">
                    <a:lumMod val="50000"/>
                  </a:schemeClr>
                </a:solidFill>
              </a:rPr>
              <a:t>Comune di Orio C.se</a:t>
            </a:r>
          </a:p>
        </p:txBody>
      </p:sp>
      <p:pic>
        <p:nvPicPr>
          <p:cNvPr id="14" name="Immagine 13">
            <a:extLst>
              <a:ext uri="{FF2B5EF4-FFF2-40B4-BE49-F238E27FC236}">
                <a16:creationId xmlns:a16="http://schemas.microsoft.com/office/drawing/2014/main" xmlns="" id="{A66D2520-5DC0-4BF4-8F24-4BD1DA28CE7A}"/>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192314" y="293257"/>
            <a:ext cx="899962" cy="732172"/>
          </a:xfrm>
          <a:prstGeom prst="rect">
            <a:avLst/>
          </a:prstGeom>
        </p:spPr>
      </p:pic>
      <p:pic>
        <p:nvPicPr>
          <p:cNvPr id="4" name="Immagine 3">
            <a:extLst>
              <a:ext uri="{FF2B5EF4-FFF2-40B4-BE49-F238E27FC236}">
                <a16:creationId xmlns:a16="http://schemas.microsoft.com/office/drawing/2014/main" xmlns="" id="{98173083-053A-4DDB-B777-38528B5E646D}"/>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597318" y="166006"/>
            <a:ext cx="631862" cy="833591"/>
          </a:xfrm>
          <a:prstGeom prst="rect">
            <a:avLst/>
          </a:prstGeom>
        </p:spPr>
      </p:pic>
    </p:spTree>
    <p:extLst>
      <p:ext uri="{BB962C8B-B14F-4D97-AF65-F5344CB8AC3E}">
        <p14:creationId xmlns:p14="http://schemas.microsoft.com/office/powerpoint/2010/main" xmlns="" val="3740336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xmlns="" id="{E25831B8-FE73-4312-8181-DC5A60F49499}"/>
              </a:ext>
            </a:extLst>
          </p:cNvPr>
          <p:cNvSpPr/>
          <p:nvPr/>
        </p:nvSpPr>
        <p:spPr>
          <a:xfrm>
            <a:off x="372698" y="432145"/>
            <a:ext cx="5065576" cy="1046440"/>
          </a:xfrm>
          <a:prstGeom prst="rect">
            <a:avLst/>
          </a:prstGeom>
        </p:spPr>
        <p:txBody>
          <a:bodyPr wrap="square">
            <a:spAutoFit/>
          </a:bodyPr>
          <a:lstStyle/>
          <a:p>
            <a:pPr algn="ctr"/>
            <a:r>
              <a:rPr lang="it-IT" sz="1400" b="1" dirty="0">
                <a:solidFill>
                  <a:srgbClr val="C00000"/>
                </a:solidFill>
                <a:effectLst/>
              </a:rPr>
              <a:t>COSA COMPOSTARE</a:t>
            </a:r>
            <a:endParaRPr lang="it-IT" sz="1400" b="1" dirty="0">
              <a:solidFill>
                <a:srgbClr val="C00000"/>
              </a:solidFill>
            </a:endParaRPr>
          </a:p>
          <a:p>
            <a:pPr algn="just"/>
            <a:r>
              <a:rPr lang="it-IT" sz="1200" dirty="0"/>
              <a:t>Le materie prime per la produzione del terriccio compostato sono tutti gli scarti, residui ed avanzi di ogni tipo organico biodegradabile, ovvero aggredibili dai microrganismi. Vanno invece evitati i rifiuti non biodegradabili, o ancora contaminati da sostanze pericolose, tossiche o nocive</a:t>
            </a:r>
          </a:p>
        </p:txBody>
      </p:sp>
      <p:sp>
        <p:nvSpPr>
          <p:cNvPr id="23" name="Rettangolo 22">
            <a:extLst>
              <a:ext uri="{FF2B5EF4-FFF2-40B4-BE49-F238E27FC236}">
                <a16:creationId xmlns:a16="http://schemas.microsoft.com/office/drawing/2014/main" xmlns="" id="{B71FEF3D-B6EF-4A7B-B505-A2916D063267}"/>
              </a:ext>
            </a:extLst>
          </p:cNvPr>
          <p:cNvSpPr/>
          <p:nvPr/>
        </p:nvSpPr>
        <p:spPr>
          <a:xfrm>
            <a:off x="372698" y="1328829"/>
            <a:ext cx="5065575" cy="1631216"/>
          </a:xfrm>
          <a:prstGeom prst="rect">
            <a:avLst/>
          </a:prstGeom>
        </p:spPr>
        <p:txBody>
          <a:bodyPr wrap="square">
            <a:spAutoFit/>
          </a:bodyPr>
          <a:lstStyle/>
          <a:p>
            <a:pPr algn="ctr"/>
            <a:endParaRPr lang="it-IT" sz="1400" b="1" dirty="0">
              <a:solidFill>
                <a:srgbClr val="C00000"/>
              </a:solidFill>
              <a:effectLst/>
            </a:endParaRPr>
          </a:p>
          <a:p>
            <a:pPr algn="ctr"/>
            <a:r>
              <a:rPr lang="it-IT" sz="1400" b="1" dirty="0">
                <a:solidFill>
                  <a:srgbClr val="C00000"/>
                </a:solidFill>
                <a:effectLst/>
              </a:rPr>
              <a:t>Scarti umidi</a:t>
            </a:r>
            <a:endParaRPr lang="it-IT" sz="1400" b="1" dirty="0">
              <a:solidFill>
                <a:srgbClr val="C00000"/>
              </a:solidFill>
            </a:endParaRPr>
          </a:p>
          <a:p>
            <a:pPr algn="just">
              <a:buFont typeface="Arial" panose="020B0604020202020204" pitchFamily="34" charset="0"/>
              <a:buChar char="•"/>
            </a:pPr>
            <a:r>
              <a:rPr lang="it-IT" sz="1200" dirty="0"/>
              <a:t>Avanzi e bucce di frutta e verdura crudi</a:t>
            </a:r>
          </a:p>
          <a:p>
            <a:pPr algn="just">
              <a:buFont typeface="Arial" panose="020B0604020202020204" pitchFamily="34" charset="0"/>
              <a:buChar char="•"/>
            </a:pPr>
            <a:r>
              <a:rPr lang="it-IT" sz="1200" dirty="0"/>
              <a:t>Fiori e piante appassiti  – resti di piccole  potature, pane secco o ammuffito</a:t>
            </a:r>
          </a:p>
          <a:p>
            <a:pPr algn="just">
              <a:buFont typeface="Arial" panose="020B0604020202020204" pitchFamily="34" charset="0"/>
              <a:buChar char="•"/>
            </a:pPr>
            <a:r>
              <a:rPr lang="it-IT" sz="1200" dirty="0">
                <a:solidFill>
                  <a:schemeClr val="accent6">
                    <a:lumMod val="50000"/>
                  </a:schemeClr>
                </a:solidFill>
              </a:rPr>
              <a:t>Fond</a:t>
            </a:r>
            <a:r>
              <a:rPr lang="it-IT" sz="1200" dirty="0">
                <a:solidFill>
                  <a:srgbClr val="C00000"/>
                </a:solidFill>
              </a:rPr>
              <a:t>i </a:t>
            </a:r>
            <a:r>
              <a:rPr lang="it-IT" sz="1200" dirty="0"/>
              <a:t> di caffè – filtri del tè o di  tisane</a:t>
            </a:r>
          </a:p>
          <a:p>
            <a:pPr algn="just">
              <a:buFont typeface="Arial" panose="020B0604020202020204" pitchFamily="34" charset="0"/>
              <a:buChar char="•"/>
            </a:pPr>
            <a:r>
              <a:rPr lang="it-IT" sz="1200" dirty="0"/>
              <a:t>Liquido di alimenti in scatola (legumi o conserve) </a:t>
            </a:r>
          </a:p>
          <a:p>
            <a:pPr algn="just">
              <a:buFont typeface="Arial" panose="020B0604020202020204" pitchFamily="34" charset="0"/>
              <a:buChar char="•"/>
            </a:pPr>
            <a:r>
              <a:rPr lang="it-IT" sz="1200" dirty="0"/>
              <a:t>Avanzi di verdure cotte – bucce di agrumi non trattati – gusci d’uovo spezzettati  (non esagerare nei quantitativi)</a:t>
            </a:r>
          </a:p>
        </p:txBody>
      </p:sp>
      <p:sp>
        <p:nvSpPr>
          <p:cNvPr id="24" name="Rettangolo 23">
            <a:extLst>
              <a:ext uri="{FF2B5EF4-FFF2-40B4-BE49-F238E27FC236}">
                <a16:creationId xmlns:a16="http://schemas.microsoft.com/office/drawing/2014/main" xmlns="" id="{F127EE4A-8C6F-4F89-856B-719F200A4822}"/>
              </a:ext>
            </a:extLst>
          </p:cNvPr>
          <p:cNvSpPr/>
          <p:nvPr/>
        </p:nvSpPr>
        <p:spPr>
          <a:xfrm>
            <a:off x="372697" y="3033426"/>
            <a:ext cx="5065575" cy="1969770"/>
          </a:xfrm>
          <a:prstGeom prst="rect">
            <a:avLst/>
          </a:prstGeom>
        </p:spPr>
        <p:txBody>
          <a:bodyPr wrap="square">
            <a:spAutoFit/>
          </a:bodyPr>
          <a:lstStyle/>
          <a:p>
            <a:pPr algn="ctr"/>
            <a:r>
              <a:rPr lang="it-IT" sz="1400" b="1" dirty="0">
                <a:solidFill>
                  <a:srgbClr val="C00000"/>
                </a:solidFill>
                <a:effectLst/>
              </a:rPr>
              <a:t>Scarti secchi</a:t>
            </a:r>
            <a:endParaRPr lang="it-IT" sz="1400" b="1" dirty="0">
              <a:solidFill>
                <a:srgbClr val="C00000"/>
              </a:solidFill>
            </a:endParaRPr>
          </a:p>
          <a:p>
            <a:pPr algn="just">
              <a:buFont typeface="Arial" panose="020B0604020202020204" pitchFamily="34" charset="0"/>
              <a:buChar char="•"/>
            </a:pPr>
            <a:r>
              <a:rPr lang="it-IT" sz="1200" dirty="0"/>
              <a:t>Paglia – segatura – trucioli di legno – stecchi di gelato – stuzzicadenti – fiammiferi – bambù</a:t>
            </a:r>
          </a:p>
          <a:p>
            <a:pPr algn="just">
              <a:buFont typeface="Arial" panose="020B0604020202020204" pitchFamily="34" charset="0"/>
              <a:buChar char="•"/>
            </a:pPr>
            <a:r>
              <a:rPr lang="it-IT" sz="1200" dirty="0"/>
              <a:t>Rametti o erbe secche</a:t>
            </a:r>
          </a:p>
          <a:p>
            <a:pPr algn="just">
              <a:buFont typeface="Arial" panose="020B0604020202020204" pitchFamily="34" charset="0"/>
              <a:buChar char="•"/>
            </a:pPr>
            <a:r>
              <a:rPr lang="it-IT" sz="1200" dirty="0"/>
              <a:t>Cartone – tovagliolini-  carta da cucina e di giornale (non patinata e senza immagini a colori)</a:t>
            </a:r>
          </a:p>
          <a:p>
            <a:pPr algn="just">
              <a:buFont typeface="Arial" panose="020B0604020202020204" pitchFamily="34" charset="0"/>
              <a:buChar char="•"/>
            </a:pPr>
            <a:r>
              <a:rPr lang="it-IT" sz="1200" dirty="0"/>
              <a:t>Pezzetti di tessuti naturali non colorati  (cotone, lana, canapa, juta, lino)</a:t>
            </a:r>
          </a:p>
          <a:p>
            <a:pPr algn="just">
              <a:buFont typeface="Arial" panose="020B0604020202020204" pitchFamily="34" charset="0"/>
              <a:buChar char="•"/>
            </a:pPr>
            <a:r>
              <a:rPr lang="it-IT" sz="1200" dirty="0"/>
              <a:t>Foglie secche coriacee (faggio- quercia – noce – castagno- aghi di conifere)  sughero  – usare con moderazione perché possono rallentare la degradazione</a:t>
            </a:r>
          </a:p>
        </p:txBody>
      </p:sp>
      <p:sp>
        <p:nvSpPr>
          <p:cNvPr id="25" name="Rettangolo 24">
            <a:extLst>
              <a:ext uri="{FF2B5EF4-FFF2-40B4-BE49-F238E27FC236}">
                <a16:creationId xmlns:a16="http://schemas.microsoft.com/office/drawing/2014/main" xmlns="" id="{1DDABB06-5173-4526-9382-C52FB3503E3C}"/>
              </a:ext>
            </a:extLst>
          </p:cNvPr>
          <p:cNvSpPr/>
          <p:nvPr/>
        </p:nvSpPr>
        <p:spPr>
          <a:xfrm>
            <a:off x="372696" y="4987807"/>
            <a:ext cx="5065574" cy="1415772"/>
          </a:xfrm>
          <a:prstGeom prst="rect">
            <a:avLst/>
          </a:prstGeom>
        </p:spPr>
        <p:txBody>
          <a:bodyPr wrap="square">
            <a:spAutoFit/>
          </a:bodyPr>
          <a:lstStyle/>
          <a:p>
            <a:pPr algn="ctr"/>
            <a:r>
              <a:rPr lang="it-IT" sz="1400" b="1" dirty="0">
                <a:solidFill>
                  <a:srgbClr val="C00000"/>
                </a:solidFill>
                <a:effectLst/>
              </a:rPr>
              <a:t>Scarti da evitare</a:t>
            </a:r>
            <a:endParaRPr lang="it-IT" sz="1400" b="1" dirty="0">
              <a:solidFill>
                <a:srgbClr val="C00000"/>
              </a:solidFill>
            </a:endParaRPr>
          </a:p>
          <a:p>
            <a:pPr>
              <a:buFont typeface="Arial" panose="020B0604020202020204" pitchFamily="34" charset="0"/>
              <a:buChar char="•"/>
            </a:pPr>
            <a:r>
              <a:rPr lang="it-IT" sz="1200" dirty="0"/>
              <a:t>Avanzi di carne o pesce (compresi ossa e lische e gusci di frutti di mare) e latticini</a:t>
            </a:r>
          </a:p>
          <a:p>
            <a:pPr>
              <a:buFont typeface="Arial" panose="020B0604020202020204" pitchFamily="34" charset="0"/>
              <a:buChar char="•"/>
            </a:pPr>
            <a:r>
              <a:rPr lang="it-IT" sz="1200" dirty="0"/>
              <a:t>Lettiere usate di animali domestici</a:t>
            </a:r>
          </a:p>
          <a:p>
            <a:pPr>
              <a:buFont typeface="Arial" panose="020B0604020202020204" pitchFamily="34" charset="0"/>
              <a:buChar char="•"/>
            </a:pPr>
            <a:r>
              <a:rPr lang="it-IT" sz="1200" dirty="0"/>
              <a:t>Tutto ciò che è sintetico e non biodegradabile (vetro, ceramica, plastica, metalli)</a:t>
            </a:r>
          </a:p>
          <a:p>
            <a:pPr>
              <a:buFont typeface="Arial" panose="020B0604020202020204" pitchFamily="34" charset="0"/>
              <a:buChar char="•"/>
            </a:pPr>
            <a:r>
              <a:rPr lang="it-IT" sz="1200" dirty="0"/>
              <a:t>Sacchetti di plastica </a:t>
            </a:r>
            <a:r>
              <a:rPr lang="it-IT" sz="1200" dirty="0" err="1"/>
              <a:t>bio</a:t>
            </a:r>
            <a:r>
              <a:rPr lang="it-IT" sz="1200" dirty="0"/>
              <a:t> (si, sono biodegradabili, ma ci vuole troppo tempo)</a:t>
            </a:r>
          </a:p>
        </p:txBody>
      </p:sp>
      <p:sp>
        <p:nvSpPr>
          <p:cNvPr id="26" name="Rettangolo 25">
            <a:extLst>
              <a:ext uri="{FF2B5EF4-FFF2-40B4-BE49-F238E27FC236}">
                <a16:creationId xmlns:a16="http://schemas.microsoft.com/office/drawing/2014/main" xmlns="" id="{AF9F4B18-D711-4997-81A2-86D531672F38}"/>
              </a:ext>
            </a:extLst>
          </p:cNvPr>
          <p:cNvSpPr/>
          <p:nvPr/>
        </p:nvSpPr>
        <p:spPr>
          <a:xfrm>
            <a:off x="6352674" y="432145"/>
            <a:ext cx="5065575" cy="4909036"/>
          </a:xfrm>
          <a:prstGeom prst="rect">
            <a:avLst/>
          </a:prstGeom>
        </p:spPr>
        <p:txBody>
          <a:bodyPr wrap="square">
            <a:spAutoFit/>
          </a:bodyPr>
          <a:lstStyle/>
          <a:p>
            <a:pPr algn="ctr"/>
            <a:r>
              <a:rPr lang="it-IT" sz="1400" b="1" dirty="0">
                <a:solidFill>
                  <a:srgbClr val="C00000"/>
                </a:solidFill>
                <a:effectLst/>
              </a:rPr>
              <a:t>COME PROCEDERE</a:t>
            </a:r>
            <a:endParaRPr lang="it-IT" sz="1400" b="1" dirty="0">
              <a:solidFill>
                <a:srgbClr val="C00000"/>
              </a:solidFill>
            </a:endParaRPr>
          </a:p>
          <a:p>
            <a:r>
              <a:rPr lang="it-IT" sz="1100" dirty="0"/>
              <a:t> </a:t>
            </a:r>
          </a:p>
          <a:p>
            <a:pPr algn="just"/>
            <a:r>
              <a:rPr lang="it-IT" sz="1200" dirty="0">
                <a:effectLst/>
              </a:rPr>
              <a:t>1. Per ottenere un buon risultato è </a:t>
            </a:r>
            <a:r>
              <a:rPr lang="it-IT" sz="1200" u="sng" dirty="0">
                <a:effectLst/>
              </a:rPr>
              <a:t>importantissimo</a:t>
            </a:r>
            <a:r>
              <a:rPr lang="it-IT" sz="1200" dirty="0">
                <a:effectLst/>
              </a:rPr>
              <a:t>  triturare e spezzettare bene tutti i materiali prima di inserirli nella compostiera. Triturare o spezzettare bene gli scarti ogni giorno, quando sono ancora freschi è molto meglio non aspettare che si affloscino o ammuffiscano per procedere a questa necessaria incombenza.</a:t>
            </a:r>
          </a:p>
          <a:p>
            <a:r>
              <a:rPr lang="it-IT" sz="1200" dirty="0"/>
              <a:t> </a:t>
            </a:r>
          </a:p>
          <a:p>
            <a:pPr algn="just"/>
            <a:r>
              <a:rPr lang="it-IT" sz="1200" dirty="0">
                <a:effectLst/>
              </a:rPr>
              <a:t>2. Porre sul fondo del contenitore uno strato di 4-5 cm di rametti secchi e/o noccioli di frutta per permettere il drenaggio.</a:t>
            </a:r>
          </a:p>
          <a:p>
            <a:r>
              <a:rPr lang="it-IT" sz="1200" dirty="0"/>
              <a:t> </a:t>
            </a:r>
          </a:p>
          <a:p>
            <a:pPr algn="just"/>
            <a:r>
              <a:rPr lang="it-IT" sz="1200" dirty="0">
                <a:effectLst/>
              </a:rPr>
              <a:t>3. Cominciare ad inserire scarti umidi, seguiti da uno strato di secchi terminando sempre  con striscioline di carta e una abbondante spolverata di terriccio per evitare i cattivi odori e tenere lontani (per quanto possibile) insetti e animaletti.</a:t>
            </a:r>
          </a:p>
          <a:p>
            <a:r>
              <a:rPr lang="it-IT" sz="1200" dirty="0"/>
              <a:t> </a:t>
            </a:r>
          </a:p>
          <a:p>
            <a:r>
              <a:rPr lang="it-IT" sz="1200" dirty="0"/>
              <a:t>4. Nebulizzare il composto per mantenere la giusta umidità (senza esagerare).</a:t>
            </a:r>
          </a:p>
          <a:p>
            <a:r>
              <a:rPr lang="it-IT" sz="1200" dirty="0"/>
              <a:t> </a:t>
            </a:r>
          </a:p>
          <a:p>
            <a:r>
              <a:rPr lang="it-IT" sz="1200" dirty="0"/>
              <a:t>5. Chiudere sempre bene il coperchio.</a:t>
            </a:r>
          </a:p>
          <a:p>
            <a:r>
              <a:rPr lang="it-IT" sz="1200" dirty="0"/>
              <a:t> </a:t>
            </a:r>
          </a:p>
          <a:p>
            <a:pPr algn="just"/>
            <a:r>
              <a:rPr lang="it-IT" sz="1200" dirty="0">
                <a:effectLst/>
              </a:rPr>
              <a:t>6. E’ più pratico accumulare i resti giornalieri  tritati in un piccolo contenitore ben chiuso in cucina e trasferirli nella compostiera solo ogni 5 – 7 giorni (comunque prima che cominci a emanare odori poco piacevoli!)</a:t>
            </a:r>
          </a:p>
          <a:p>
            <a:r>
              <a:rPr lang="it-IT" sz="1200" dirty="0"/>
              <a:t> </a:t>
            </a:r>
          </a:p>
          <a:p>
            <a:r>
              <a:rPr lang="it-IT" sz="1200" dirty="0"/>
              <a:t>7. Ogni 15 / 20 giorni areate la miscela rigirandola per bene con un bastone</a:t>
            </a:r>
          </a:p>
        </p:txBody>
      </p:sp>
      <p:sp>
        <p:nvSpPr>
          <p:cNvPr id="27" name="Rettangolo 26">
            <a:extLst>
              <a:ext uri="{FF2B5EF4-FFF2-40B4-BE49-F238E27FC236}">
                <a16:creationId xmlns:a16="http://schemas.microsoft.com/office/drawing/2014/main" xmlns="" id="{EA6F0EDD-91B0-4EF8-A6FA-EFD00D71F86E}"/>
              </a:ext>
            </a:extLst>
          </p:cNvPr>
          <p:cNvSpPr/>
          <p:nvPr/>
        </p:nvSpPr>
        <p:spPr>
          <a:xfrm>
            <a:off x="6352670" y="5266753"/>
            <a:ext cx="4964847" cy="646331"/>
          </a:xfrm>
          <a:prstGeom prst="rect">
            <a:avLst/>
          </a:prstGeom>
        </p:spPr>
        <p:txBody>
          <a:bodyPr wrap="square">
            <a:spAutoFit/>
          </a:bodyPr>
          <a:lstStyle/>
          <a:p>
            <a:r>
              <a:rPr lang="it-IT" sz="1200" dirty="0">
                <a:effectLst/>
              </a:rPr>
              <a:t>8. Siate pazienti, a seconda delle stagioni e del tipo di compostiera , ci vorrà comunque qualche mese per ottenere un buon compost, ma poi vedrete che soddisfazione</a:t>
            </a:r>
            <a:endParaRPr lang="it-IT" sz="1200" dirty="0"/>
          </a:p>
        </p:txBody>
      </p:sp>
    </p:spTree>
    <p:extLst>
      <p:ext uri="{BB962C8B-B14F-4D97-AF65-F5344CB8AC3E}">
        <p14:creationId xmlns:p14="http://schemas.microsoft.com/office/powerpoint/2010/main" xmlns="" val="32267795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591</Words>
  <Application>Microsoft Office PowerPoint</Application>
  <PresentationFormat>Personalizzato</PresentationFormat>
  <Paragraphs>66</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Diapositiva 1</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Ferdinando Giuliano</dc:creator>
  <cp:lastModifiedBy>Sindaco</cp:lastModifiedBy>
  <cp:revision>20</cp:revision>
  <cp:lastPrinted>2018-02-05T12:57:13Z</cp:lastPrinted>
  <dcterms:created xsi:type="dcterms:W3CDTF">2018-02-01T15:01:55Z</dcterms:created>
  <dcterms:modified xsi:type="dcterms:W3CDTF">2018-02-14T09:02:32Z</dcterms:modified>
</cp:coreProperties>
</file>